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94" r:id="rId8"/>
    <p:sldId id="277" r:id="rId9"/>
    <p:sldId id="292" r:id="rId10"/>
    <p:sldId id="293" r:id="rId11"/>
    <p:sldId id="264" r:id="rId12"/>
    <p:sldId id="268" r:id="rId13"/>
    <p:sldId id="278" r:id="rId14"/>
    <p:sldId id="279" r:id="rId15"/>
    <p:sldId id="280" r:id="rId16"/>
    <p:sldId id="281" r:id="rId17"/>
    <p:sldId id="282" r:id="rId18"/>
    <p:sldId id="262" r:id="rId19"/>
    <p:sldId id="263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69" r:id="rId29"/>
    <p:sldId id="270" r:id="rId30"/>
    <p:sldId id="291" r:id="rId31"/>
    <p:sldId id="265" r:id="rId32"/>
    <p:sldId id="266" r:id="rId33"/>
    <p:sldId id="267" r:id="rId34"/>
    <p:sldId id="271" r:id="rId35"/>
    <p:sldId id="272" r:id="rId36"/>
    <p:sldId id="273" r:id="rId37"/>
    <p:sldId id="274" r:id="rId38"/>
    <p:sldId id="275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FDB4AF-3B2D-427B-BDE0-C83DA61CB4A5}">
          <p14:sldIdLst>
            <p14:sldId id="256"/>
            <p14:sldId id="257"/>
            <p14:sldId id="258"/>
            <p14:sldId id="259"/>
            <p14:sldId id="260"/>
            <p14:sldId id="276"/>
            <p14:sldId id="294"/>
            <p14:sldId id="277"/>
            <p14:sldId id="292"/>
            <p14:sldId id="293"/>
            <p14:sldId id="264"/>
            <p14:sldId id="268"/>
            <p14:sldId id="278"/>
            <p14:sldId id="279"/>
            <p14:sldId id="280"/>
            <p14:sldId id="281"/>
            <p14:sldId id="282"/>
            <p14:sldId id="262"/>
            <p14:sldId id="263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69"/>
            <p14:sldId id="270"/>
            <p14:sldId id="291"/>
            <p14:sldId id="265"/>
            <p14:sldId id="266"/>
            <p14:sldId id="267"/>
            <p14:sldId id="271"/>
            <p14:sldId id="272"/>
            <p14:sldId id="273"/>
            <p14:sldId id="274"/>
            <p14:sldId id="275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773878" cy="3566160"/>
          </a:xfrm>
        </p:spPr>
        <p:txBody>
          <a:bodyPr>
            <a:normAutofit/>
          </a:bodyPr>
          <a:lstStyle/>
          <a:p>
            <a:r>
              <a:rPr lang="sr-Latn-RS" b="1" dirty="0" smtClean="0"/>
              <a:t>Neuronske mreže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/>
              <a:t/>
            </a:r>
            <a:br>
              <a:rPr lang="sr-Latn-RS" dirty="0"/>
            </a:br>
            <a:r>
              <a:rPr lang="sr-Latn-RS" sz="4800" dirty="0" smtClean="0"/>
              <a:t>Rekurentne neuronske mreže, LSTM, GRU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Master akademske studije, zimski semestar </a:t>
            </a:r>
            <a:r>
              <a:rPr lang="sr-Latn-RS" b="1" dirty="0" smtClean="0"/>
              <a:t>201</a:t>
            </a:r>
            <a:r>
              <a:rPr lang="en-US" b="1" dirty="0"/>
              <a:t>8</a:t>
            </a:r>
            <a:r>
              <a:rPr lang="sr-Latn-RS" b="1" dirty="0" smtClean="0"/>
              <a:t>/201</a:t>
            </a:r>
            <a:r>
              <a:rPr lang="en-US" b="1" dirty="0"/>
              <a:t>9</a:t>
            </a:r>
            <a:endParaRPr lang="sr-Latn-RS" b="1" dirty="0"/>
          </a:p>
          <a:p>
            <a:r>
              <a:rPr lang="sr-Latn-RS" b="1" dirty="0"/>
              <a:t>Fakultet tehničkih nauka, novi </a:t>
            </a:r>
            <a:r>
              <a:rPr lang="sr-Latn-RS" b="1" dirty="0" smtClean="0"/>
              <a:t>sad</a:t>
            </a:r>
            <a:endParaRPr lang="sr-Latn-RS" b="1" dirty="0"/>
          </a:p>
        </p:txBody>
      </p:sp>
    </p:spTree>
    <p:extLst>
      <p:ext uri="{BB962C8B-B14F-4D97-AF65-F5344CB8AC3E}">
        <p14:creationId xmlns:p14="http://schemas.microsoft.com/office/powerpoint/2010/main" val="100033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err="1" smtClean="0"/>
              <a:t>graf</a:t>
            </a:r>
            <a:r>
              <a:rPr lang="sr-Latn-RS" dirty="0" smtClean="0"/>
              <a:t> izračunavanja</a:t>
            </a:r>
            <a:r>
              <a:rPr lang="sr-Latn-R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88" y="1846263"/>
            <a:ext cx="915734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obučavanje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BPTT – backpropagation through time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Modifikacija standardnog BP – računanje gradijenta u prošlim koracima uzima u obzir gradijent iz budućih koraka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Zapravo samo fancy naziv za najobičniji backprop „unroll“-ovane RNN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47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obučavanje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65" y="1845734"/>
            <a:ext cx="7760229" cy="421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smtClean="0"/>
              <a:t>osnove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75601"/>
            <a:ext cx="10058400" cy="3764049"/>
          </a:xfrm>
        </p:spPr>
      </p:pic>
    </p:spTree>
    <p:extLst>
      <p:ext uri="{BB962C8B-B14F-4D97-AF65-F5344CB8AC3E}">
        <p14:creationId xmlns:p14="http://schemas.microsoft.com/office/powerpoint/2010/main" val="409664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smtClean="0"/>
              <a:t>procesiranje sekvence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296" y="2821093"/>
            <a:ext cx="7620000" cy="2000250"/>
          </a:xfrm>
        </p:spPr>
      </p:pic>
      <p:sp>
        <p:nvSpPr>
          <p:cNvPr id="5" name="TextBox 4"/>
          <p:cNvSpPr txBox="1"/>
          <p:nvPr/>
        </p:nvSpPr>
        <p:spPr>
          <a:xfrm>
            <a:off x="2101307" y="4721343"/>
            <a:ext cx="805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Procesiranje sekvence dodavanjem novih primeraka u jedinici vremena (dimenzija 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smtClean="0"/>
              <a:t>procesiranje sekvence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4738276"/>
            <a:ext cx="10121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U svakom trenutku </a:t>
            </a:r>
            <a:r>
              <a:rPr lang="sr-Latn-RS" b="1" i="1" dirty="0" smtClean="0"/>
              <a:t>t</a:t>
            </a:r>
            <a:r>
              <a:rPr lang="sr-Latn-RS" dirty="0" smtClean="0"/>
              <a:t>, ćelija dobija svoj ulaz </a:t>
            </a:r>
            <a:r>
              <a:rPr lang="sr-Latn-RS" b="1" i="1" dirty="0" err="1" smtClean="0"/>
              <a:t>x</a:t>
            </a:r>
            <a:r>
              <a:rPr lang="sr-Latn-RS" sz="1200" b="1" i="1" dirty="0" err="1" smtClean="0"/>
              <a:t>t</a:t>
            </a:r>
            <a:r>
              <a:rPr lang="sr-Latn-RS" dirty="0" smtClean="0"/>
              <a:t>, ali takođe dobija i stanje ćelije i prethodnog koraka (</a:t>
            </a:r>
            <a:r>
              <a:rPr lang="sr-Latn-RS" b="1" i="1" dirty="0" smtClean="0"/>
              <a:t>h</a:t>
            </a:r>
            <a:r>
              <a:rPr lang="sr-Latn-RS" sz="1100" b="1" i="1" dirty="0" smtClean="0"/>
              <a:t>t-1</a:t>
            </a:r>
            <a:r>
              <a:rPr lang="sr-Latn-R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Ovo skriveno stanje iz prethodnog koraka </a:t>
            </a:r>
            <a:r>
              <a:rPr lang="sr-Latn-RS" dirty="0"/>
              <a:t>(</a:t>
            </a:r>
            <a:r>
              <a:rPr lang="sr-Latn-RS" b="1" i="1" dirty="0"/>
              <a:t>h</a:t>
            </a:r>
            <a:r>
              <a:rPr lang="sr-Latn-RS" sz="1100" b="1" i="1" dirty="0"/>
              <a:t>t-1</a:t>
            </a:r>
            <a:r>
              <a:rPr lang="sr-Latn-RS" dirty="0" smtClean="0"/>
              <a:t>) se ponaša kao memorija. Ono sadrži informacije iz prethodnih koraka</a:t>
            </a:r>
            <a:endParaRPr lang="sr-Latn-R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9" y="2578100"/>
            <a:ext cx="7620000" cy="2000250"/>
          </a:xfrm>
        </p:spPr>
      </p:pic>
    </p:spTree>
    <p:extLst>
      <p:ext uri="{BB962C8B-B14F-4D97-AF65-F5344CB8AC3E}">
        <p14:creationId xmlns:p14="http://schemas.microsoft.com/office/powerpoint/2010/main" val="195111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smtClean="0"/>
              <a:t>procesiranje sekvence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59" y="2144994"/>
            <a:ext cx="6043242" cy="2391851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77" y="2049992"/>
            <a:ext cx="7001405" cy="27710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4916076"/>
            <a:ext cx="1012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Vektor ulaza i vektor skrivenog stanja iz prethodnog koraka se </a:t>
            </a:r>
            <a:r>
              <a:rPr lang="sr-Latn-RS" dirty="0" err="1" smtClean="0"/>
              <a:t>konkateniraju</a:t>
            </a:r>
            <a:r>
              <a:rPr lang="sr-Latn-RS" dirty="0" smtClean="0"/>
              <a:t> i provlače kroz </a:t>
            </a:r>
            <a:r>
              <a:rPr lang="sr-Latn-RS" dirty="0" err="1" smtClean="0"/>
              <a:t>tanh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 ovaj način se pomoću </a:t>
            </a:r>
            <a:r>
              <a:rPr lang="sr-Latn-RS" dirty="0" err="1" smtClean="0"/>
              <a:t>tanh</a:t>
            </a:r>
            <a:r>
              <a:rPr lang="sr-Latn-RS" dirty="0" smtClean="0"/>
              <a:t> vrši regulisanje vrednosti izlaza unutar same neuronske mreže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1714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smtClean="0"/>
              <a:t>procesiranje sekvence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05" y="2106083"/>
            <a:ext cx="9048750" cy="1200150"/>
          </a:xfrm>
        </p:spPr>
      </p:pic>
      <p:sp>
        <p:nvSpPr>
          <p:cNvPr id="8" name="TextBox 7"/>
          <p:cNvSpPr txBox="1"/>
          <p:nvPr/>
        </p:nvSpPr>
        <p:spPr>
          <a:xfrm>
            <a:off x="5028615" y="3301390"/>
            <a:ext cx="219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Procesiranje bez </a:t>
            </a:r>
            <a:r>
              <a:rPr lang="sr-Latn-RS" dirty="0" err="1" smtClean="0"/>
              <a:t>tanh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05" y="3901465"/>
            <a:ext cx="9048750" cy="1200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6379" y="5101615"/>
            <a:ext cx="260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Procesiranje uz korišćenje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mane i problemi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„Unrolled“ mreža može biti ogromna (u zavisnosti koliko dugo treba da čuva informaciju):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400" dirty="0" smtClean="0"/>
              <a:t>veoma duboka mreža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 smtClean="0"/>
              <a:t>te</a:t>
            </a:r>
            <a:r>
              <a:rPr lang="sr-Latn-RS" sz="2400" dirty="0" smtClean="0"/>
              <a:t>ška za obučavanje (vanishing/exploding gradient)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Već spomenuto – mreža nema dugoročnu memoriju</a:t>
            </a:r>
          </a:p>
        </p:txBody>
      </p:sp>
    </p:spTree>
    <p:extLst>
      <p:ext uri="{BB962C8B-B14F-4D97-AF65-F5344CB8AC3E}">
        <p14:creationId xmlns:p14="http://schemas.microsoft.com/office/powerpoint/2010/main" val="355971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Rešenje – </a:t>
            </a:r>
            <a:r>
              <a:rPr lang="sr-Latn-RS" b="1" dirty="0" smtClean="0"/>
              <a:t>LSTM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 smtClean="0"/>
              <a:t>(Long-short term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878404" cy="431443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3 nove komponente („gates“):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200" b="1" dirty="0" smtClean="0"/>
              <a:t>Input gate </a:t>
            </a:r>
            <a:r>
              <a:rPr lang="sr-Latn-RS" sz="2200" dirty="0" smtClean="0"/>
              <a:t>– da li prihvatiti ulaz</a:t>
            </a:r>
            <a:r>
              <a:rPr lang="sr-Latn-RS" sz="2200" dirty="0" smtClean="0"/>
              <a:t>?</a:t>
            </a:r>
            <a:endParaRPr lang="en-US" sz="2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 smtClean="0"/>
              <a:t>Gate </a:t>
            </a:r>
            <a:r>
              <a:rPr lang="en-US" sz="2200" b="1" dirty="0" err="1" smtClean="0"/>
              <a:t>gate</a:t>
            </a:r>
            <a:r>
              <a:rPr lang="en-US" sz="2200" b="1" dirty="0" smtClean="0"/>
              <a:t> </a:t>
            </a:r>
            <a:r>
              <a:rPr lang="en-US" sz="2200" dirty="0" smtClean="0"/>
              <a:t>– </a:t>
            </a:r>
            <a:r>
              <a:rPr lang="en-US" sz="2200" dirty="0" err="1" smtClean="0"/>
              <a:t>koliko</a:t>
            </a:r>
            <a:r>
              <a:rPr lang="en-US" sz="2200" dirty="0" smtClean="0"/>
              <a:t> </a:t>
            </a:r>
            <a:r>
              <a:rPr lang="en-US" sz="2200" dirty="0" err="1" smtClean="0"/>
              <a:t>prihvatiti</a:t>
            </a:r>
            <a:r>
              <a:rPr lang="en-US" sz="2200" dirty="0" smtClean="0"/>
              <a:t> </a:t>
            </a:r>
            <a:r>
              <a:rPr lang="en-US" sz="2200" dirty="0" err="1" smtClean="0"/>
              <a:t>ulaz</a:t>
            </a:r>
            <a:r>
              <a:rPr lang="en-US" sz="2200" dirty="0" smtClean="0"/>
              <a:t>?</a:t>
            </a:r>
            <a:endParaRPr lang="sr-Latn-RS" sz="2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200" b="1" dirty="0" smtClean="0"/>
              <a:t>Forget gate </a:t>
            </a:r>
            <a:r>
              <a:rPr lang="sr-Latn-RS" sz="2200" dirty="0" smtClean="0"/>
              <a:t>– da li izbrisati trenutno stanje/memoriju?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200" b="1" dirty="0" smtClean="0"/>
              <a:t>Output gate </a:t>
            </a:r>
            <a:r>
              <a:rPr lang="sr-Latn-RS" sz="2200" dirty="0" smtClean="0"/>
              <a:t>– da li proslediti izlaz?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Sva 3 gejta su zapravo obične logističke sigmoidalne funkcije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Interno stanje (memorija) nije vidljivo „spolja“, već samo kroz aktivacionu funkciju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9" y="2096558"/>
            <a:ext cx="4714875" cy="29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 (RNN)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 </a:t>
            </a: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</a:t>
            </a:r>
            <a:r>
              <a:rPr lang="en-US" sz="2800" dirty="0" err="1" smtClean="0"/>
              <a:t>Vrsta</a:t>
            </a:r>
            <a:r>
              <a:rPr lang="en-US" sz="2800" dirty="0" smtClean="0"/>
              <a:t> </a:t>
            </a:r>
            <a:r>
              <a:rPr lang="en-US" sz="2800" dirty="0" err="1" smtClean="0"/>
              <a:t>neuronski</a:t>
            </a:r>
            <a:r>
              <a:rPr lang="sr-Latn-RS" sz="2800" dirty="0" smtClean="0"/>
              <a:t>h</a:t>
            </a:r>
            <a:r>
              <a:rPr lang="en-US" sz="2800" dirty="0" smtClean="0"/>
              <a:t> </a:t>
            </a:r>
            <a:r>
              <a:rPr lang="en-US" sz="2800" dirty="0" err="1" smtClean="0"/>
              <a:t>mre</a:t>
            </a:r>
            <a:r>
              <a:rPr lang="sr-Latn-RS" sz="2800" dirty="0" smtClean="0"/>
              <a:t>ža gde se izlaz neurona vraća na njegov ulaz</a:t>
            </a:r>
            <a:endParaRPr lang="sr-Latn-RS" sz="2800" dirty="0"/>
          </a:p>
          <a:p>
            <a:pPr>
              <a:buFont typeface="Arial" panose="020B0604020202020204" pitchFamily="34" charset="0"/>
              <a:buChar char="•"/>
            </a:pPr>
            <a:endParaRPr lang="sr-Latn-R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Ovo pravi neku vrstu internog stanja mreže – memoriju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Idealne (trenutno) za predviđanje sekvenci</a:t>
            </a:r>
          </a:p>
        </p:txBody>
      </p:sp>
    </p:spTree>
    <p:extLst>
      <p:ext uri="{BB962C8B-B14F-4D97-AF65-F5344CB8AC3E}">
        <p14:creationId xmlns:p14="http://schemas.microsoft.com/office/powerpoint/2010/main" val="2303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LSTM</a:t>
            </a:r>
            <a:r>
              <a:rPr lang="sr-Latn-RS" dirty="0" smtClean="0"/>
              <a:t> - Koncepti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66" y="1846263"/>
            <a:ext cx="6732594" cy="4022725"/>
          </a:xfrm>
        </p:spPr>
      </p:pic>
    </p:spTree>
    <p:extLst>
      <p:ext uri="{BB962C8B-B14F-4D97-AF65-F5344CB8AC3E}">
        <p14:creationId xmlns:p14="http://schemas.microsoft.com/office/powerpoint/2010/main" val="360073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LSTM</a:t>
            </a:r>
            <a:r>
              <a:rPr lang="sr-Latn-RS" dirty="0" smtClean="0"/>
              <a:t> – </a:t>
            </a:r>
            <a:r>
              <a:rPr lang="sr-Latn-RS" dirty="0" err="1" smtClean="0"/>
              <a:t>Forget</a:t>
            </a:r>
            <a:r>
              <a:rPr lang="sr-Latn-RS" dirty="0" smtClean="0"/>
              <a:t> gate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38" y="1812397"/>
            <a:ext cx="5494284" cy="2891729"/>
          </a:xfrm>
        </p:spPr>
      </p:pic>
      <p:sp>
        <p:nvSpPr>
          <p:cNvPr id="7" name="TextBox 6"/>
          <p:cNvSpPr txBox="1"/>
          <p:nvPr/>
        </p:nvSpPr>
        <p:spPr>
          <a:xfrm>
            <a:off x="1097280" y="4916076"/>
            <a:ext cx="10121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Ovaj </a:t>
            </a:r>
            <a:r>
              <a:rPr lang="sr-Latn-RS" dirty="0" err="1" smtClean="0"/>
              <a:t>gejt</a:t>
            </a:r>
            <a:r>
              <a:rPr lang="sr-Latn-RS" dirty="0" smtClean="0"/>
              <a:t> odlučuje koje informacije iz prethodnih koraka trebaju biti zaboravljene a koje sačuvane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 primeru čitanja i generisanja teksta, ukoliko se recimo pol osobe u kontekstu promeni (sada se priča o drugoj osobi), RNN će zaboraviti stari pol i krenuti da generiše npr. odgovarajuće zamenice za novi pol, a ne za stari</a:t>
            </a:r>
          </a:p>
        </p:txBody>
      </p:sp>
    </p:spTree>
    <p:extLst>
      <p:ext uri="{BB962C8B-B14F-4D97-AF65-F5344CB8AC3E}">
        <p14:creationId xmlns:p14="http://schemas.microsoft.com/office/powerpoint/2010/main" val="391484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LSTM</a:t>
            </a:r>
            <a:r>
              <a:rPr lang="sr-Latn-RS" dirty="0" smtClean="0"/>
              <a:t> – </a:t>
            </a:r>
            <a:r>
              <a:rPr lang="sr-Latn-RS" dirty="0" err="1" smtClean="0"/>
              <a:t>Forget</a:t>
            </a:r>
            <a:r>
              <a:rPr lang="sr-Latn-RS" dirty="0" smtClean="0"/>
              <a:t> gate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38" y="1812397"/>
            <a:ext cx="5494284" cy="2891729"/>
          </a:xfrm>
        </p:spPr>
      </p:pic>
      <p:sp>
        <p:nvSpPr>
          <p:cNvPr id="7" name="TextBox 6"/>
          <p:cNvSpPr txBox="1"/>
          <p:nvPr/>
        </p:nvSpPr>
        <p:spPr>
          <a:xfrm>
            <a:off x="1097280" y="4916076"/>
            <a:ext cx="10121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 </a:t>
            </a:r>
            <a:r>
              <a:rPr lang="sr-Latn-RS" dirty="0" err="1" smtClean="0"/>
              <a:t>forget</a:t>
            </a:r>
            <a:r>
              <a:rPr lang="sr-Latn-RS" dirty="0" smtClean="0"/>
              <a:t> </a:t>
            </a:r>
            <a:r>
              <a:rPr lang="sr-Latn-RS" dirty="0" err="1" smtClean="0"/>
              <a:t>gejtu</a:t>
            </a:r>
            <a:r>
              <a:rPr lang="sr-Latn-RS" dirty="0" smtClean="0"/>
              <a:t> se koristi </a:t>
            </a:r>
            <a:r>
              <a:rPr lang="sr-Latn-RS" dirty="0" err="1" smtClean="0"/>
              <a:t>sigmoidna</a:t>
            </a:r>
            <a:r>
              <a:rPr lang="sr-Latn-RS" dirty="0" smtClean="0"/>
              <a:t> funkcija.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Sigmoidna</a:t>
            </a:r>
            <a:r>
              <a:rPr lang="sr-Latn-RS" dirty="0" smtClean="0"/>
              <a:t> funkcija vraća </a:t>
            </a:r>
            <a:r>
              <a:rPr lang="sr-Latn-RS" dirty="0" err="1" smtClean="0"/>
              <a:t>aktivacije</a:t>
            </a:r>
            <a:r>
              <a:rPr lang="sr-Latn-RS" dirty="0" smtClean="0"/>
              <a:t> u intervalu </a:t>
            </a:r>
            <a:r>
              <a:rPr lang="en-US" dirty="0" smtClean="0"/>
              <a:t>[0, 1]</a:t>
            </a:r>
            <a:r>
              <a:rPr lang="sr-Latn-RS" dirty="0" smtClean="0"/>
              <a:t>. Što je </a:t>
            </a:r>
            <a:r>
              <a:rPr lang="sr-Latn-RS" dirty="0" err="1" smtClean="0"/>
              <a:t>aktivacija</a:t>
            </a:r>
            <a:r>
              <a:rPr lang="sr-Latn-RS" dirty="0" smtClean="0"/>
              <a:t> bliža nuli, ta informacija treba biti zaboravljena.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43" y="1812397"/>
            <a:ext cx="7903526" cy="31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LSTM</a:t>
            </a:r>
            <a:r>
              <a:rPr lang="sr-Latn-RS" dirty="0" smtClean="0"/>
              <a:t> – Input gate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4594343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Ovaj </a:t>
            </a:r>
            <a:r>
              <a:rPr lang="sr-Latn-RS" dirty="0" err="1" smtClean="0"/>
              <a:t>gejt</a:t>
            </a:r>
            <a:r>
              <a:rPr lang="sr-Latn-RS" dirty="0" smtClean="0"/>
              <a:t> se koristi za osvežavanje stanja trenutne ćelije.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Sastoji se iz dva koraka: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Sigmoidnim</a:t>
            </a:r>
            <a:r>
              <a:rPr lang="sr-Latn-RS" dirty="0" smtClean="0"/>
              <a:t> korakom se odlučuje koje informacije treba da budu ažurirane (0-nebitne, 1-bitne)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Tangens hiperbolični kreira kandidate za novo stanje trenutne ćelije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Rezultati ova dva koraka se množe. Na taj način se dobija kandidat za novo stanje ćelije, gledajući i koje informacije su bitne a koje ne.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86" y="1829331"/>
            <a:ext cx="6012039" cy="2847808"/>
          </a:xfrm>
        </p:spPr>
      </p:pic>
    </p:spTree>
    <p:extLst>
      <p:ext uri="{BB962C8B-B14F-4D97-AF65-F5344CB8AC3E}">
        <p14:creationId xmlns:p14="http://schemas.microsoft.com/office/powerpoint/2010/main" val="5922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LSTM</a:t>
            </a:r>
            <a:r>
              <a:rPr lang="sr-Latn-RS" dirty="0" smtClean="0"/>
              <a:t> – Stanje ćelije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4594343"/>
            <a:ext cx="1005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Stanje ćelije se računa na osnovu rezultata iz </a:t>
            </a:r>
            <a:r>
              <a:rPr lang="sr-Latn-RS" dirty="0" err="1" smtClean="0"/>
              <a:t>forget</a:t>
            </a:r>
            <a:r>
              <a:rPr lang="sr-Latn-RS" dirty="0" smtClean="0"/>
              <a:t> </a:t>
            </a:r>
            <a:r>
              <a:rPr lang="sr-Latn-RS" dirty="0" err="1" smtClean="0"/>
              <a:t>gejta</a:t>
            </a:r>
            <a:r>
              <a:rPr lang="sr-Latn-RS" dirty="0" smtClean="0"/>
              <a:t> i input </a:t>
            </a:r>
            <a:r>
              <a:rPr lang="sr-Latn-RS" dirty="0" err="1" smtClean="0"/>
              <a:t>gejta</a:t>
            </a: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Stanje </a:t>
            </a:r>
            <a:r>
              <a:rPr lang="sr-Latn-RS" b="1" dirty="0" err="1" smtClean="0"/>
              <a:t>forget</a:t>
            </a:r>
            <a:r>
              <a:rPr lang="sr-Latn-RS" b="1" dirty="0" smtClean="0"/>
              <a:t> </a:t>
            </a:r>
            <a:r>
              <a:rPr lang="sr-Latn-RS" b="1" dirty="0" err="1" smtClean="0"/>
              <a:t>gejta</a:t>
            </a:r>
            <a:r>
              <a:rPr lang="sr-Latn-RS" b="1" dirty="0" smtClean="0"/>
              <a:t> </a:t>
            </a:r>
            <a:r>
              <a:rPr lang="sr-Latn-RS" dirty="0" smtClean="0"/>
              <a:t>se množi sa stanjem iz prethodne ćelije (iz prethodnog vremenskog trenutka), da bi se izračunalo koje informacije iz prethodnih stanja treba sačuvati a koje ne (</a:t>
            </a:r>
            <a:r>
              <a:rPr lang="sr-Latn-RS" dirty="0" err="1" smtClean="0"/>
              <a:t>pointwise</a:t>
            </a:r>
            <a:r>
              <a:rPr lang="sr-Latn-RS" dirty="0" smtClean="0"/>
              <a:t> množenje).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Vektor koji predstavlja rezultat prethodnog koraka (zaboravljanje) se sabira sa izlazom input </a:t>
            </a:r>
            <a:r>
              <a:rPr lang="sr-Latn-RS" dirty="0" err="1" smtClean="0"/>
              <a:t>gejta</a:t>
            </a:r>
            <a:r>
              <a:rPr lang="sr-Latn-RS" dirty="0" smtClean="0"/>
              <a:t>. Sabiranje je takođe </a:t>
            </a:r>
            <a:r>
              <a:rPr lang="sr-Latn-RS" dirty="0" err="1" smtClean="0"/>
              <a:t>pointwise</a:t>
            </a:r>
            <a:r>
              <a:rPr lang="sr-Latn-RS" dirty="0" smtClean="0"/>
              <a:t>. Rezultat ovog sabiranja je novi vektor stanja tekuće ćelije.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33" y="1837797"/>
            <a:ext cx="4952418" cy="2606536"/>
          </a:xfrm>
        </p:spPr>
      </p:pic>
    </p:spTree>
    <p:extLst>
      <p:ext uri="{BB962C8B-B14F-4D97-AF65-F5344CB8AC3E}">
        <p14:creationId xmlns:p14="http://schemas.microsoft.com/office/powerpoint/2010/main" val="16383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LSTM</a:t>
            </a:r>
            <a:r>
              <a:rPr lang="sr-Latn-RS" dirty="0" smtClean="0"/>
              <a:t> – </a:t>
            </a:r>
            <a:r>
              <a:rPr lang="sr-Latn-RS" dirty="0" err="1" smtClean="0"/>
              <a:t>Output</a:t>
            </a:r>
            <a:r>
              <a:rPr lang="sr-Latn-RS" dirty="0" smtClean="0"/>
              <a:t> gate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4594343"/>
            <a:ext cx="1005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400" dirty="0" err="1" smtClean="0"/>
              <a:t>Output</a:t>
            </a:r>
            <a:r>
              <a:rPr lang="sr-Latn-RS" sz="1400" dirty="0" smtClean="0"/>
              <a:t> </a:t>
            </a:r>
            <a:r>
              <a:rPr lang="sr-Latn-RS" sz="1400" dirty="0" err="1" smtClean="0"/>
              <a:t>gejt</a:t>
            </a:r>
            <a:r>
              <a:rPr lang="sr-Latn-RS" sz="1400" dirty="0" smtClean="0"/>
              <a:t> određuje koje informacije izlaze iz LSTM ćelije i određuju skriveno stanje koje se prosleđuje u sledeću ćeliju u sekvenci. Ovo stanje se koristi u predikciji.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400" dirty="0" smtClean="0"/>
              <a:t>Slično kao kod input </a:t>
            </a:r>
            <a:r>
              <a:rPr lang="sr-Latn-RS" sz="1400" dirty="0" err="1" smtClean="0"/>
              <a:t>gejta</a:t>
            </a:r>
            <a:r>
              <a:rPr lang="sr-Latn-RS" sz="1400" dirty="0" smtClean="0"/>
              <a:t>, prethodno skriveno stanje i </a:t>
            </a:r>
            <a:r>
              <a:rPr lang="sr-Latn-RS" sz="1400" dirty="0" err="1" smtClean="0"/>
              <a:t>uzaz</a:t>
            </a:r>
            <a:r>
              <a:rPr lang="sr-Latn-RS" sz="1400" dirty="0" smtClean="0"/>
              <a:t> se </a:t>
            </a:r>
            <a:r>
              <a:rPr lang="sr-Latn-RS" sz="1400" dirty="0" err="1" smtClean="0"/>
              <a:t>konkateniraju</a:t>
            </a:r>
            <a:r>
              <a:rPr lang="sr-Latn-RS" sz="1400" dirty="0" smtClean="0"/>
              <a:t> i šalju na </a:t>
            </a:r>
            <a:r>
              <a:rPr lang="sr-Latn-RS" sz="1400" dirty="0" err="1" smtClean="0"/>
              <a:t>sigmoid</a:t>
            </a:r>
            <a:r>
              <a:rPr lang="sr-Latn-RS" sz="1400" dirty="0" smtClean="0"/>
              <a:t> funkciju, koja određuje važnost svih </a:t>
            </a:r>
            <a:r>
              <a:rPr lang="sr-Latn-RS" sz="1400" dirty="0" err="1" smtClean="0"/>
              <a:t>elementata</a:t>
            </a:r>
            <a:r>
              <a:rPr lang="sr-Latn-RS" sz="1400" dirty="0" smtClean="0"/>
              <a:t> u tom vektoru.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400" dirty="0" smtClean="0"/>
              <a:t>Novi vektor stanja ćelije (sa zaboravljenim informacijama – rezultat operacija sa </a:t>
            </a:r>
            <a:r>
              <a:rPr lang="sr-Latn-RS" sz="1400" dirty="0" err="1" smtClean="0"/>
              <a:t>forget</a:t>
            </a:r>
            <a:r>
              <a:rPr lang="sr-Latn-RS" sz="1400" dirty="0" smtClean="0"/>
              <a:t> </a:t>
            </a:r>
            <a:r>
              <a:rPr lang="sr-Latn-RS" sz="1400" dirty="0" err="1" smtClean="0"/>
              <a:t>gejtom</a:t>
            </a:r>
            <a:r>
              <a:rPr lang="sr-Latn-RS" sz="1400" dirty="0" smtClean="0"/>
              <a:t>) se provlači kroz </a:t>
            </a:r>
            <a:r>
              <a:rPr lang="sr-Latn-RS" sz="1400" dirty="0" err="1" smtClean="0"/>
              <a:t>tanh</a:t>
            </a:r>
            <a:r>
              <a:rPr lang="sr-Latn-RS" sz="1400" dirty="0" smtClean="0"/>
              <a:t>, da bi se vrednosti prebacile u interval </a:t>
            </a:r>
            <a:r>
              <a:rPr lang="en-US" sz="1400" dirty="0" smtClean="0"/>
              <a:t>[0, 1].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Nakog</a:t>
            </a:r>
            <a:r>
              <a:rPr lang="en-US" sz="1400" dirty="0" smtClean="0"/>
              <a:t> toga se </a:t>
            </a:r>
            <a:r>
              <a:rPr lang="en-US" sz="1400" dirty="0" err="1" smtClean="0"/>
              <a:t>rezultat</a:t>
            </a:r>
            <a:r>
              <a:rPr lang="en-US" sz="1400" dirty="0" smtClean="0"/>
              <a:t> </a:t>
            </a:r>
            <a:r>
              <a:rPr lang="en-US" sz="1400" dirty="0" err="1" smtClean="0"/>
              <a:t>tanh</a:t>
            </a:r>
            <a:r>
              <a:rPr lang="en-US" sz="1400" dirty="0" smtClean="0"/>
              <a:t> </a:t>
            </a:r>
            <a:r>
              <a:rPr lang="en-US" sz="1400" dirty="0" err="1" smtClean="0"/>
              <a:t>funkcije</a:t>
            </a:r>
            <a:r>
              <a:rPr lang="en-US" sz="1400" dirty="0" smtClean="0"/>
              <a:t> </a:t>
            </a:r>
            <a:r>
              <a:rPr lang="en-US" sz="1400" dirty="0" err="1" smtClean="0"/>
              <a:t>mno</a:t>
            </a:r>
            <a:r>
              <a:rPr lang="sr-Latn-RS" sz="1400" dirty="0" err="1" smtClean="0"/>
              <a:t>ži</a:t>
            </a:r>
            <a:r>
              <a:rPr lang="sr-Latn-RS" sz="1400" dirty="0" smtClean="0"/>
              <a:t> sa rezultatom </a:t>
            </a:r>
            <a:r>
              <a:rPr lang="sr-Latn-RS" sz="1400" dirty="0" err="1" smtClean="0"/>
              <a:t>sigmoidne</a:t>
            </a:r>
            <a:r>
              <a:rPr lang="sr-Latn-RS" sz="1400" dirty="0" smtClean="0"/>
              <a:t> funkcije, da bi se  odredilo koje informacije treba proslediti u sledeću ćeliju.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27" y="1842211"/>
            <a:ext cx="5588705" cy="2647281"/>
          </a:xfrm>
        </p:spPr>
      </p:pic>
    </p:spTree>
    <p:extLst>
      <p:ext uri="{BB962C8B-B14F-4D97-AF65-F5344CB8AC3E}">
        <p14:creationId xmlns:p14="http://schemas.microsoft.com/office/powerpoint/2010/main" val="218006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LSTM</a:t>
            </a:r>
            <a:r>
              <a:rPr lang="sr-Latn-RS" dirty="0" smtClean="0"/>
              <a:t> – Rezime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4856810"/>
            <a:ext cx="1013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Rezime: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Forget</a:t>
            </a:r>
            <a:r>
              <a:rPr lang="sr-Latn-RS" dirty="0" smtClean="0"/>
              <a:t> </a:t>
            </a:r>
            <a:r>
              <a:rPr lang="sr-Latn-RS" dirty="0" err="1"/>
              <a:t>gejt</a:t>
            </a:r>
            <a:r>
              <a:rPr lang="sr-Latn-RS" dirty="0"/>
              <a:t> određuje šta je relevantno iz prethodnih koraka i to </a:t>
            </a:r>
            <a:r>
              <a:rPr lang="sr-Latn-RS" dirty="0" smtClean="0"/>
              <a:t>zadržava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Input </a:t>
            </a:r>
            <a:r>
              <a:rPr lang="sr-Latn-RS" dirty="0" err="1"/>
              <a:t>gejt</a:t>
            </a:r>
            <a:r>
              <a:rPr lang="sr-Latn-RS" dirty="0"/>
              <a:t> određuje koje informacije su </a:t>
            </a:r>
            <a:r>
              <a:rPr lang="sr-Latn-RS" dirty="0" err="1"/>
              <a:t>relevante</a:t>
            </a:r>
            <a:r>
              <a:rPr lang="sr-Latn-RS" dirty="0"/>
              <a:t> da se dodaju u trenutnom </a:t>
            </a:r>
            <a:r>
              <a:rPr lang="sr-Latn-RS" dirty="0" smtClean="0"/>
              <a:t>koraku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err="1" smtClean="0"/>
              <a:t>Output</a:t>
            </a:r>
            <a:r>
              <a:rPr lang="sr-Latn-RS" dirty="0" smtClean="0"/>
              <a:t> </a:t>
            </a:r>
            <a:r>
              <a:rPr lang="sr-Latn-RS" dirty="0" err="1"/>
              <a:t>gejt</a:t>
            </a:r>
            <a:r>
              <a:rPr lang="sr-Latn-RS" dirty="0"/>
              <a:t> određuje kako će izgledati sledeće skriveno stanje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50" y="1803169"/>
            <a:ext cx="4742660" cy="28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2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LSTM</a:t>
            </a:r>
            <a:r>
              <a:rPr lang="sr-Latn-RS" dirty="0" smtClean="0"/>
              <a:t> – Rezime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4856810"/>
            <a:ext cx="1013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Ključ LSTM-a je u samom stanju ćelije (parametar </a:t>
            </a:r>
            <a:r>
              <a:rPr lang="sr-Latn-RS" dirty="0" err="1" smtClean="0"/>
              <a:t>C</a:t>
            </a:r>
            <a:r>
              <a:rPr lang="sr-Latn-RS" sz="1400" dirty="0" err="1" smtClean="0"/>
              <a:t>t</a:t>
            </a:r>
            <a:r>
              <a:rPr lang="sr-Latn-RS" dirty="0"/>
              <a:t>)</a:t>
            </a:r>
            <a:r>
              <a:rPr lang="sr-Latn-R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Na dijagramu je označena grana koja se koristi za računanje stanja tekuće ćelije.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Novo stanje se izračunava na osnovu prethodnog stanja i na osnovu minornih linearnih interakcija koje grana ima sa </a:t>
            </a:r>
            <a:r>
              <a:rPr lang="sr-Latn-RS" dirty="0" err="1" smtClean="0"/>
              <a:t>gejtovima</a:t>
            </a:r>
            <a:r>
              <a:rPr lang="sr-Latn-RS" dirty="0" smtClean="0"/>
              <a:t> (</a:t>
            </a:r>
            <a:r>
              <a:rPr lang="sr-Latn-RS" dirty="0" err="1" smtClean="0"/>
              <a:t>gejtovi</a:t>
            </a:r>
            <a:r>
              <a:rPr lang="sr-Latn-RS" dirty="0" smtClean="0"/>
              <a:t> opciono određuju koje informacije da propuste dalje).</a:t>
            </a:r>
            <a:endParaRPr lang="sr-Latn-R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35" y="1919560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080" y="963936"/>
            <a:ext cx="10058400" cy="754797"/>
          </a:xfrm>
        </p:spPr>
        <p:txBody>
          <a:bodyPr/>
          <a:lstStyle/>
          <a:p>
            <a:r>
              <a:rPr lang="sr-Latn-RS" b="1" dirty="0" smtClean="0"/>
              <a:t>LSTM</a:t>
            </a:r>
            <a:r>
              <a:rPr lang="en-US" b="1" dirty="0" smtClean="0"/>
              <a:t> – Gradient Flow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08" y="2642659"/>
            <a:ext cx="11220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7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8891"/>
          <a:stretch/>
        </p:blipFill>
        <p:spPr>
          <a:xfrm>
            <a:off x="2150534" y="2480733"/>
            <a:ext cx="7361360" cy="2719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3" y="1786467"/>
            <a:ext cx="10017669" cy="4540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080" y="963936"/>
            <a:ext cx="10058400" cy="754797"/>
          </a:xfrm>
        </p:spPr>
        <p:txBody>
          <a:bodyPr/>
          <a:lstStyle/>
          <a:p>
            <a:r>
              <a:rPr lang="en-US" b="1" dirty="0" err="1" smtClean="0"/>
              <a:t>ResNet</a:t>
            </a:r>
            <a:r>
              <a:rPr lang="en-US" b="1" dirty="0" smtClean="0"/>
              <a:t> – Gradient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737360"/>
          </a:xfrm>
        </p:spPr>
        <p:txBody>
          <a:bodyPr>
            <a:normAutofit/>
          </a:bodyPr>
          <a:lstStyle/>
          <a:p>
            <a:r>
              <a:rPr lang="sr-Latn-RS" dirty="0" smtClean="0"/>
              <a:t>RNN – prednosti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sr-Latn-R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Standardne feed-forward mreže: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200" dirty="0" smtClean="0"/>
              <a:t>Fiksni vektori kao ulazi (npr. slika), fiksni vektori kao izlazi (npr. verovatnoća klase)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200" dirty="0" smtClean="0"/>
              <a:t>Fiksan broj koraka u izračunavanju (broj slojeva u mreži)</a:t>
            </a:r>
            <a:endParaRPr lang="en-US" sz="2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smtClean="0"/>
              <a:t>Input </a:t>
            </a:r>
            <a:r>
              <a:rPr lang="en-US" sz="2200" dirty="0" err="1" smtClean="0"/>
              <a:t>podaci</a:t>
            </a:r>
            <a:r>
              <a:rPr lang="en-US" sz="2200" dirty="0" smtClean="0"/>
              <a:t> “</a:t>
            </a:r>
            <a:r>
              <a:rPr lang="en-US" sz="2200" smtClean="0"/>
              <a:t>nezavisni”</a:t>
            </a:r>
            <a:endParaRPr lang="sr-Latn-RS" sz="2200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sr-Latn-RS" sz="2200" dirty="0"/>
          </a:p>
          <a:p>
            <a:pPr lvl="1">
              <a:buFont typeface="Arial" panose="020B0604020202020204" pitchFamily="34" charset="0"/>
              <a:buChar char="•"/>
            </a:pPr>
            <a:endParaRPr lang="sr-Latn-RS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RNN: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200" dirty="0" smtClean="0"/>
              <a:t>Mogućnost procesiranja </a:t>
            </a:r>
            <a:r>
              <a:rPr lang="sr-Latn-RS" sz="2200" b="1" dirty="0" smtClean="0"/>
              <a:t>sekvenci</a:t>
            </a:r>
            <a:r>
              <a:rPr lang="sr-Latn-RS" sz="2200" dirty="0" smtClean="0"/>
              <a:t> vektora (tekst, govor, zvuk, pisana slova...)</a:t>
            </a:r>
            <a:endParaRPr lang="sr-Latn-R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36744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080" y="963936"/>
            <a:ext cx="10058400" cy="754797"/>
          </a:xfrm>
        </p:spPr>
        <p:txBody>
          <a:bodyPr/>
          <a:lstStyle/>
          <a:p>
            <a:r>
              <a:rPr lang="en-US" b="1" dirty="0" err="1" smtClean="0"/>
              <a:t>ResNet</a:t>
            </a:r>
            <a:r>
              <a:rPr lang="en-US" b="1" dirty="0" smtClean="0"/>
              <a:t> – Gradient Flow</a:t>
            </a:r>
            <a:r>
              <a:rPr lang="sr-Latn-RS" b="1" dirty="0" smtClean="0"/>
              <a:t> (</a:t>
            </a:r>
            <a:r>
              <a:rPr lang="sr-Latn-RS" b="1" dirty="0" err="1" smtClean="0"/>
              <a:t>Highway</a:t>
            </a:r>
            <a:r>
              <a:rPr lang="sr-Latn-RS" b="1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95" y="1909762"/>
            <a:ext cx="72294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GRU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 smtClean="0"/>
              <a:t>(Gated Recurrent Unit)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Modifikacija </a:t>
            </a:r>
            <a:r>
              <a:rPr lang="sr-Latn-RS" sz="2800" b="1" dirty="0" smtClean="0"/>
              <a:t>LSTM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b="1" dirty="0"/>
              <a:t> </a:t>
            </a:r>
            <a:r>
              <a:rPr lang="sr-Latn-RS" sz="2800" dirty="0" smtClean="0"/>
              <a:t>Kombinovanje </a:t>
            </a:r>
            <a:r>
              <a:rPr lang="sr-Latn-RS" sz="2800" b="1" dirty="0" smtClean="0"/>
              <a:t>input</a:t>
            </a:r>
            <a:r>
              <a:rPr lang="sr-Latn-RS" sz="2800" dirty="0" smtClean="0"/>
              <a:t> i </a:t>
            </a:r>
            <a:r>
              <a:rPr lang="sr-Latn-RS" sz="2800" b="1" dirty="0" smtClean="0"/>
              <a:t>forget gate </a:t>
            </a:r>
            <a:r>
              <a:rPr lang="en-US" sz="2800" dirty="0" smtClean="0"/>
              <a:t>=&gt; </a:t>
            </a:r>
            <a:r>
              <a:rPr lang="en-US" sz="2800" b="1" dirty="0" smtClean="0"/>
              <a:t>update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  <a:r>
              <a:rPr lang="en-US" sz="2800" b="1" dirty="0" smtClean="0"/>
              <a:t>reset gate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Reset gate </a:t>
            </a:r>
            <a:r>
              <a:rPr lang="en-US" sz="2600" dirty="0" err="1" smtClean="0"/>
              <a:t>odre</a:t>
            </a:r>
            <a:r>
              <a:rPr lang="sr-Latn-RS" sz="2600" dirty="0" smtClean="0"/>
              <a:t>đuje koliko novi ulaz utiče na trenutno stanje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600" dirty="0" smtClean="0"/>
              <a:t>Update gate određuje koliko prethodno stanje utiče na trenutno stanje</a:t>
            </a:r>
            <a:endParaRPr lang="en-US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smtClean="0"/>
              <a:t> </a:t>
            </a:r>
            <a:r>
              <a:rPr lang="en-US" sz="2800" dirty="0" err="1" smtClean="0"/>
              <a:t>Nema</a:t>
            </a:r>
            <a:r>
              <a:rPr lang="en-US" sz="2800" dirty="0" smtClean="0"/>
              <a:t> </a:t>
            </a:r>
            <a:r>
              <a:rPr lang="en-US" sz="2800" b="1" dirty="0" smtClean="0"/>
              <a:t>output gate</a:t>
            </a:r>
            <a:endParaRPr lang="sr-Latn-RS" sz="2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b="1" dirty="0" smtClean="0"/>
              <a:t> </a:t>
            </a:r>
            <a:r>
              <a:rPr lang="sr-Latn-RS" sz="2800" dirty="0" smtClean="0"/>
              <a:t>Nema aktivacionu funkciju nad memorijom – interno stanje vidljivo „spolja“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15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LSTM</a:t>
            </a:r>
            <a:r>
              <a:rPr lang="sr-Latn-RS" dirty="0" smtClean="0"/>
              <a:t> vs </a:t>
            </a:r>
            <a:r>
              <a:rPr lang="sr-Latn-RS" b="1" dirty="0" smtClean="0"/>
              <a:t>GRU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LSTM ima 3 gejta, GRU samo 2 – GRU ima manje parametara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LSTM predložen 1997</a:t>
            </a:r>
            <a:r>
              <a:rPr lang="sr-Latn-RS" sz="2800" dirty="0"/>
              <a:t>. </a:t>
            </a:r>
            <a:r>
              <a:rPr lang="sr-Latn-RS" sz="2800" dirty="0" smtClean="0"/>
              <a:t>(Schmidhuber et al), GRU 2014. godine (Cho et 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GRU se mogu obučiti brže i generalizovati bolje nad manjim datasetovima, ali ako je dataset veći LSTM će verovatno dati bolje rezultate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I dalje nema pobednika</a:t>
            </a:r>
          </a:p>
        </p:txBody>
      </p:sp>
    </p:spTree>
    <p:extLst>
      <p:ext uri="{BB962C8B-B14F-4D97-AF65-F5344CB8AC3E}">
        <p14:creationId xmlns:p14="http://schemas.microsoft.com/office/powerpoint/2010/main" val="93173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RNN, LSTM, GRU - primene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Puno uspeha u NLP (natural language processing)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Generisanje teksta, govora, muzike...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Mašinsko prevođenje iz jednog jezika u drugi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Prepoznavanje govora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Text-to-speech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Generisanje naslova slike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...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92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primer </a:t>
            </a:r>
            <a:r>
              <a:rPr lang="en-US" dirty="0" err="1" smtClean="0"/>
              <a:t>klasifikacije</a:t>
            </a:r>
            <a:r>
              <a:rPr lang="sr-Latn-RS" dirty="0" smtClean="0"/>
              <a:t> </a:t>
            </a:r>
            <a:r>
              <a:rPr lang="sr-Latn-RS" dirty="0" smtClean="0"/>
              <a:t>sekvence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4"/>
            <a:ext cx="5734050" cy="3096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2952" y="5418667"/>
            <a:ext cx="282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Tokenizacija</a:t>
            </a:r>
            <a:r>
              <a:rPr lang="en-US" dirty="0" smtClean="0"/>
              <a:t> re</a:t>
            </a:r>
            <a:r>
              <a:rPr lang="sr-Latn-RS" dirty="0" err="1" smtClean="0"/>
              <a:t>čenice</a:t>
            </a:r>
            <a:r>
              <a:rPr lang="sr-Latn-RS" dirty="0" smtClean="0"/>
              <a:t> na reči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8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3"/>
            <a:ext cx="5734050" cy="30963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53363" y="5418667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Dovođenje prve reči na RNN. RNN </a:t>
            </a:r>
            <a:r>
              <a:rPr lang="sr-Latn-RS" dirty="0" err="1" smtClean="0"/>
              <a:t>enkoduje</a:t>
            </a:r>
            <a:r>
              <a:rPr lang="sr-Latn-RS" dirty="0" smtClean="0"/>
              <a:t> ulaz i vraća rezultat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primer </a:t>
            </a:r>
            <a:r>
              <a:rPr lang="en-US" dirty="0" err="1" smtClean="0"/>
              <a:t>klasifikacije</a:t>
            </a:r>
            <a:r>
              <a:rPr lang="sr-Latn-RS" dirty="0" smtClean="0"/>
              <a:t> </a:t>
            </a:r>
            <a:r>
              <a:rPr lang="sr-Latn-RS" dirty="0" smtClean="0"/>
              <a:t>sekvence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0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2"/>
            <a:ext cx="5734050" cy="30963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4295" y="5418667"/>
            <a:ext cx="832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Dovođenje druge reči na RNN. Pored druge reči, dovodi se i skriveno (</a:t>
            </a:r>
            <a:r>
              <a:rPr lang="sr-Latn-RS" dirty="0" err="1" smtClean="0"/>
              <a:t>hidden</a:t>
            </a:r>
            <a:r>
              <a:rPr lang="sr-Latn-RS" dirty="0" smtClean="0"/>
              <a:t>) stanje iz prethodnog koraka. RNN ima informaciju i „</a:t>
            </a:r>
            <a:r>
              <a:rPr lang="sr-Latn-RS" dirty="0" err="1" smtClean="0"/>
              <a:t>What</a:t>
            </a:r>
            <a:r>
              <a:rPr lang="sr-Latn-RS" dirty="0" smtClean="0"/>
              <a:t>“ i „time“.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primer </a:t>
            </a:r>
            <a:r>
              <a:rPr lang="en-US" dirty="0" err="1" smtClean="0"/>
              <a:t>klasifikacije</a:t>
            </a:r>
            <a:r>
              <a:rPr lang="sr-Latn-RS" dirty="0" smtClean="0"/>
              <a:t> </a:t>
            </a:r>
            <a:r>
              <a:rPr lang="sr-Latn-RS" dirty="0" smtClean="0"/>
              <a:t>sekvence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1"/>
            <a:ext cx="5734050" cy="30963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4295" y="5418667"/>
            <a:ext cx="832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Proces se ponavlja do kraja sekvence. Rezultat je </a:t>
            </a:r>
            <a:r>
              <a:rPr lang="sr-Latn-RS" dirty="0" err="1" smtClean="0"/>
              <a:t>enkoding</a:t>
            </a:r>
            <a:r>
              <a:rPr lang="sr-Latn-RS" dirty="0" smtClean="0"/>
              <a:t> cele input sekvence reči.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primer </a:t>
            </a:r>
            <a:r>
              <a:rPr lang="en-US" dirty="0" err="1" smtClean="0"/>
              <a:t>klasifikacije</a:t>
            </a:r>
            <a:r>
              <a:rPr lang="sr-Latn-RS" dirty="0" smtClean="0"/>
              <a:t> </a:t>
            </a:r>
            <a:r>
              <a:rPr lang="sr-Latn-RS" dirty="0" smtClean="0"/>
              <a:t>sekvence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4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092320"/>
            <a:ext cx="5734050" cy="30963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4295" y="5418667"/>
            <a:ext cx="832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Pošto vektor O5 sadrži </a:t>
            </a:r>
            <a:r>
              <a:rPr lang="sr-Latn-RS" dirty="0" err="1" smtClean="0"/>
              <a:t>enkodovane</a:t>
            </a:r>
            <a:r>
              <a:rPr lang="sr-Latn-RS" dirty="0" smtClean="0"/>
              <a:t> informacije o celoj sekvenci, njega možemo poslati na neki klasifikator (recimo običan MLP) da bi izvršili klasifikaciju sekvence.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primer </a:t>
            </a:r>
            <a:r>
              <a:rPr lang="en-US" dirty="0" err="1" smtClean="0"/>
              <a:t>klasifikacije</a:t>
            </a:r>
            <a:r>
              <a:rPr lang="sr-Latn-RS" dirty="0" smtClean="0"/>
              <a:t> </a:t>
            </a:r>
            <a:r>
              <a:rPr lang="sr-Latn-RS" dirty="0" smtClean="0"/>
              <a:t>sekvence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0045" y="1793853"/>
            <a:ext cx="25706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>
                <a:solidFill>
                  <a:srgbClr val="FF0000"/>
                </a:solidFill>
              </a:rPr>
              <a:t>Pošto se ovde koristi</a:t>
            </a:r>
          </a:p>
          <a:p>
            <a:r>
              <a:rPr lang="sr-Latn-RS" sz="1600" dirty="0" smtClean="0">
                <a:solidFill>
                  <a:srgbClr val="FF0000"/>
                </a:solidFill>
              </a:rPr>
              <a:t>obična rekurentna mreža, </a:t>
            </a:r>
          </a:p>
          <a:p>
            <a:r>
              <a:rPr lang="sr-Latn-RS" sz="1600" dirty="0" smtClean="0">
                <a:solidFill>
                  <a:srgbClr val="FF0000"/>
                </a:solidFill>
              </a:rPr>
              <a:t>a ne LSTM ćelija, može se primetiti kako jako davna stanja gube na značaju kako sekvenca postaje duža (obratiti pažnju na boje).</a:t>
            </a:r>
          </a:p>
          <a:p>
            <a:endParaRPr lang="sr-Latn-RS" sz="1600" dirty="0">
              <a:solidFill>
                <a:srgbClr val="FF0000"/>
              </a:solidFill>
            </a:endParaRPr>
          </a:p>
          <a:p>
            <a:r>
              <a:rPr lang="sr-Latn-RS" sz="1600" dirty="0" smtClean="0">
                <a:solidFill>
                  <a:srgbClr val="FF0000"/>
                </a:solidFill>
              </a:rPr>
              <a:t>LSTM bi putem svojih </a:t>
            </a:r>
            <a:r>
              <a:rPr lang="sr-Latn-RS" sz="1600" dirty="0" err="1" smtClean="0">
                <a:solidFill>
                  <a:srgbClr val="FF0000"/>
                </a:solidFill>
              </a:rPr>
              <a:t>gejtova</a:t>
            </a:r>
            <a:r>
              <a:rPr lang="sr-Latn-RS" sz="1600" dirty="0" smtClean="0">
                <a:solidFill>
                  <a:srgbClr val="FF0000"/>
                </a:solidFill>
              </a:rPr>
              <a:t> zaboravljao informacije koje nisu bitne za klasifikaciju i fokusirao se na one koje to jesu, i radio bi bolje na dužim sekvencama.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generisanja teksta - </a:t>
            </a:r>
            <a:r>
              <a:rPr lang="sr-Latn-RS" dirty="0" err="1" smtClean="0"/>
              <a:t>Shakespeare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125" y="1880016"/>
            <a:ext cx="7092710" cy="41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737360"/>
          </a:xfrm>
        </p:spPr>
        <p:txBody>
          <a:bodyPr>
            <a:normAutofit/>
          </a:bodyPr>
          <a:lstStyle/>
          <a:p>
            <a:r>
              <a:rPr lang="sr-Latn-RS" dirty="0" smtClean="0"/>
              <a:t>Rekurentne neuronske mreže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 </a:t>
            </a:r>
            <a:endParaRPr lang="sr-Latn-RS" sz="2400" dirty="0" smtClean="0"/>
          </a:p>
        </p:txBody>
      </p:sp>
      <p:pic>
        <p:nvPicPr>
          <p:cNvPr id="1026" name="Picture 2" descr="http://colah.github.io/posts/2015-08-Understanding-LSTMs/img/RNN-un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9" y="3143326"/>
            <a:ext cx="10786478" cy="283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9136" y="2375628"/>
            <a:ext cx="7286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dirty="0" smtClean="0"/>
              <a:t>tzv. „</a:t>
            </a:r>
            <a:r>
              <a:rPr lang="sr-Latn-RS" sz="3200" b="1" dirty="0" smtClean="0"/>
              <a:t>unrolling through time</a:t>
            </a:r>
            <a:r>
              <a:rPr lang="sr-Latn-RS" sz="3200" dirty="0" smtClean="0"/>
              <a:t>“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123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generisanja teksta - </a:t>
            </a:r>
            <a:r>
              <a:rPr lang="sr-Latn-RS" dirty="0" err="1" smtClean="0"/>
              <a:t>Shakespeare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76" y="1835254"/>
            <a:ext cx="8160808" cy="43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generisanja teksta - </a:t>
            </a:r>
            <a:r>
              <a:rPr lang="sr-Latn-RS" dirty="0" err="1" smtClean="0"/>
              <a:t>Shakespeare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76" y="1835254"/>
            <a:ext cx="8160808" cy="43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generisanja teksta – C kod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955800"/>
            <a:ext cx="475735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8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vizualizacije ćelija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Ideja jeste prikazivanje delova teksta za koje se određene ćelije specijalizuju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To rezultuje visokim </a:t>
            </a:r>
            <a:r>
              <a:rPr lang="sr-Latn-RS" dirty="0" err="1" smtClean="0"/>
              <a:t>aktivacijama</a:t>
            </a:r>
            <a:r>
              <a:rPr lang="sr-Latn-RS" dirty="0" smtClean="0"/>
              <a:t> ćelije kada naiđe na takav deo u tekstu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Ovo je težak zadatak, pošto je interna reprezentacija obično visoko </a:t>
            </a:r>
            <a:r>
              <a:rPr lang="sr-Latn-RS" dirty="0" err="1" smtClean="0"/>
              <a:t>dimenzionisana</a:t>
            </a:r>
            <a:r>
              <a:rPr lang="sr-Latn-RS" dirty="0" smtClean="0"/>
              <a:t> i distribuirana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Obično je samo nad oko 5% ćelija moguće izvršiti nešto slično. Ostale obično nisu pogodne za ljudsko tumačenje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vizualizacije ćelija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73" y="2336800"/>
            <a:ext cx="11126014" cy="25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vizualizacije ćelija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10" y="2709334"/>
            <a:ext cx="9886740" cy="153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7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vizualizacije ćelija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361" y="2192867"/>
            <a:ext cx="9746238" cy="28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vizualizacije ćelija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225" y="2162175"/>
            <a:ext cx="73818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vizualizacije ćelija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26" y="2616200"/>
            <a:ext cx="9300308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vizualizacije ćelija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Međutim, većina ćelija se teško može protumačiti ljudskim rezonovanjem.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To ne mora značiti da ove ćelije ne doprinose rešavanju problema zbog koga se mreža obučavala. Kombinacijom ovakvih ćelija, neuronska mreža nauči da rešava problem u svom apstraktnom, </a:t>
            </a:r>
            <a:r>
              <a:rPr lang="sr-Latn-RS" dirty="0" err="1" smtClean="0"/>
              <a:t>distibuiranom</a:t>
            </a:r>
            <a:r>
              <a:rPr lang="sr-Latn-RS" dirty="0" smtClean="0"/>
              <a:t> i </a:t>
            </a:r>
            <a:r>
              <a:rPr lang="sr-Latn-RS" dirty="0" err="1" smtClean="0"/>
              <a:t>visokodimenzionom</a:t>
            </a:r>
            <a:r>
              <a:rPr lang="sr-Latn-RS" dirty="0" smtClean="0"/>
              <a:t> prostoru.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31" y="3571346"/>
            <a:ext cx="9415378" cy="18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ideja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800" dirty="0" smtClean="0"/>
              <a:t> Izlaz se vraća na ulaz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RNN ima „memoriju“ koja nosi informaciju o svim prethodnim izračunavanjima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800" dirty="0"/>
              <a:t> </a:t>
            </a:r>
            <a:r>
              <a:rPr lang="sr-Latn-RS" sz="2800" dirty="0" smtClean="0"/>
              <a:t>U teoriji: RNN mogu da čuvaju informaciju proizvoljno dugo, ali u praksi ovo se svelo na čuvanje svega par koraka unazad (ali, imamo rešenje za ovo)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6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smtClean="0"/>
              <a:t>arhitekture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845734"/>
            <a:ext cx="11029950" cy="3419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2758" y="5367867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400" dirty="0" err="1" smtClean="0"/>
              <a:t>Vanilla</a:t>
            </a:r>
            <a:r>
              <a:rPr lang="sr-Latn-RS" sz="1400" dirty="0" smtClean="0"/>
              <a:t> NN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282825" y="5359400"/>
            <a:ext cx="18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400" dirty="0" smtClean="0"/>
              <a:t>Npr. </a:t>
            </a:r>
            <a:r>
              <a:rPr lang="sr-Latn-RS" sz="1400" dirty="0" err="1" smtClean="0"/>
              <a:t>Image</a:t>
            </a:r>
            <a:r>
              <a:rPr lang="sr-Latn-RS" sz="1400" dirty="0" smtClean="0"/>
              <a:t> </a:t>
            </a:r>
            <a:r>
              <a:rPr lang="sr-Latn-RS" sz="1400" dirty="0" err="1" smtClean="0"/>
              <a:t>Captioning</a:t>
            </a:r>
            <a:endParaRPr lang="sr-Latn-RS" sz="1400" dirty="0" smtClean="0"/>
          </a:p>
          <a:p>
            <a:r>
              <a:rPr lang="sr-Latn-RS" sz="1400" dirty="0" smtClean="0"/>
              <a:t>slika -&gt; sekvenca reči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226771" y="5367867"/>
            <a:ext cx="2232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400" dirty="0" smtClean="0"/>
              <a:t>Npr. Klasifikacija sentimenta</a:t>
            </a:r>
          </a:p>
          <a:p>
            <a:r>
              <a:rPr lang="sr-Latn-RS" sz="1400" dirty="0" smtClean="0"/>
              <a:t>sekvenca reči -&gt; sentiment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809105" y="5359400"/>
            <a:ext cx="2390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1400" dirty="0" smtClean="0"/>
              <a:t>Npr. Mašinsko prevođenje</a:t>
            </a:r>
          </a:p>
          <a:p>
            <a:pPr algn="ctr"/>
            <a:r>
              <a:rPr lang="sr-Latn-RS" sz="1400" dirty="0" smtClean="0"/>
              <a:t>sekvenca reči -&gt; sekvenca reči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9645698" y="5367867"/>
            <a:ext cx="1966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1400" dirty="0" smtClean="0"/>
              <a:t>Npr. Klasifikacija video </a:t>
            </a:r>
          </a:p>
          <a:p>
            <a:pPr algn="ctr"/>
            <a:r>
              <a:rPr lang="sr-Latn-RS" sz="1400" dirty="0" smtClean="0"/>
              <a:t>sadržaja na nivou </a:t>
            </a:r>
            <a:r>
              <a:rPr lang="sr-Latn-RS" sz="1400" dirty="0" err="1" smtClean="0"/>
              <a:t>frejma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437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smtClean="0"/>
              <a:t>osnove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75601"/>
            <a:ext cx="10058400" cy="3764049"/>
          </a:xfrm>
        </p:spPr>
      </p:pic>
    </p:spTree>
    <p:extLst>
      <p:ext uri="{BB962C8B-B14F-4D97-AF65-F5344CB8AC3E}">
        <p14:creationId xmlns:p14="http://schemas.microsoft.com/office/powerpoint/2010/main" val="15557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smtClean="0"/>
              <a:t>formalno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495550"/>
            <a:ext cx="8456612" cy="36577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 smtClean="0"/>
              <a:t>Procesiranje sekvence vektora </a:t>
            </a:r>
            <a:r>
              <a:rPr lang="sr-Latn-RS" b="1" dirty="0" smtClean="0"/>
              <a:t>x</a:t>
            </a:r>
            <a:r>
              <a:rPr lang="sr-Latn-RS" dirty="0" smtClean="0"/>
              <a:t> se može izvršiti primenom rekurentne formule u svakom trenutku vremena </a:t>
            </a:r>
            <a:r>
              <a:rPr lang="sr-Latn-RS" b="1" dirty="0" smtClean="0"/>
              <a:t>t</a:t>
            </a:r>
            <a:r>
              <a:rPr lang="sr-Latn-R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Kao funkcija se obično koristi tangens hiperbolični (</a:t>
            </a:r>
            <a:r>
              <a:rPr lang="sr-Latn-RS" b="1" dirty="0" err="1" smtClean="0"/>
              <a:t>tanh</a:t>
            </a:r>
            <a:r>
              <a:rPr lang="sr-Latn-R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RNN – </a:t>
            </a:r>
            <a:r>
              <a:rPr lang="sr-Latn-RS" dirty="0" smtClean="0"/>
              <a:t>formalno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 smtClean="0"/>
              <a:t>Procesiranje sekvence vektora </a:t>
            </a:r>
            <a:r>
              <a:rPr lang="sr-Latn-RS" b="1" dirty="0" smtClean="0"/>
              <a:t>x</a:t>
            </a:r>
            <a:r>
              <a:rPr lang="sr-Latn-RS" dirty="0" smtClean="0"/>
              <a:t> se može izvršiti primenom rekurentne formule u svakom trenutku vremena </a:t>
            </a:r>
            <a:r>
              <a:rPr lang="sr-Latn-RS" b="1" dirty="0" smtClean="0"/>
              <a:t>t</a:t>
            </a:r>
            <a:r>
              <a:rPr lang="sr-Latn-R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Kao funkcija se obično koristi tangens hiperbolični (</a:t>
            </a:r>
            <a:r>
              <a:rPr lang="sr-Latn-RS" b="1" dirty="0" err="1" smtClean="0"/>
              <a:t>tanh</a:t>
            </a:r>
            <a:r>
              <a:rPr lang="sr-Latn-R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74" y="3090334"/>
            <a:ext cx="6932612" cy="305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1148</TotalTime>
  <Words>1526</Words>
  <Application>Microsoft Office PowerPoint</Application>
  <PresentationFormat>Widescreen</PresentationFormat>
  <Paragraphs>164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Retrospect</vt:lpstr>
      <vt:lpstr>Neuronske mreže  Rekurentne neuronske mreže, LSTM, GRU</vt:lpstr>
      <vt:lpstr>Rekurentne neuronske mreže (RNN)</vt:lpstr>
      <vt:lpstr>RNN – prednosti</vt:lpstr>
      <vt:lpstr>Rekurentne neuronske mreže</vt:lpstr>
      <vt:lpstr>RNN – ideja </vt:lpstr>
      <vt:lpstr>RNN – arhitekture </vt:lpstr>
      <vt:lpstr>RNN – osnove</vt:lpstr>
      <vt:lpstr>RNN – formalno </vt:lpstr>
      <vt:lpstr>RNN – formalno </vt:lpstr>
      <vt:lpstr>RNN – graf izračunavanja </vt:lpstr>
      <vt:lpstr>RNN – obučavanje</vt:lpstr>
      <vt:lpstr>RNN – obučavanje</vt:lpstr>
      <vt:lpstr>RNN – osnove</vt:lpstr>
      <vt:lpstr>RNN – procesiranje sekvence </vt:lpstr>
      <vt:lpstr>RNN – procesiranje sekvence </vt:lpstr>
      <vt:lpstr>RNN – procesiranje sekvence </vt:lpstr>
      <vt:lpstr>RNN – procesiranje sekvence </vt:lpstr>
      <vt:lpstr>RNN – mane i problemi</vt:lpstr>
      <vt:lpstr>Rešenje – LSTM (Long-short term memory)</vt:lpstr>
      <vt:lpstr>LSTM - Koncepti</vt:lpstr>
      <vt:lpstr>LSTM – Forget gate</vt:lpstr>
      <vt:lpstr>LSTM – Forget gate</vt:lpstr>
      <vt:lpstr>LSTM – Input gate</vt:lpstr>
      <vt:lpstr>LSTM – Stanje ćelije</vt:lpstr>
      <vt:lpstr>LSTM – Output gate</vt:lpstr>
      <vt:lpstr>LSTM – Rezime</vt:lpstr>
      <vt:lpstr>LSTM – Rezime</vt:lpstr>
      <vt:lpstr>LSTM – Gradient Flow</vt:lpstr>
      <vt:lpstr>ResNet – Gradient Flow</vt:lpstr>
      <vt:lpstr>ResNet – Gradient Flow (Highway)</vt:lpstr>
      <vt:lpstr>GRU (Gated Recurrent Unit)</vt:lpstr>
      <vt:lpstr>LSTM vs GRU</vt:lpstr>
      <vt:lpstr>RNN, LSTM, GRU - primene</vt:lpstr>
      <vt:lpstr>RNN – primer klasifikacije sekvence</vt:lpstr>
      <vt:lpstr>RNN – primer klasifikacije sekvence</vt:lpstr>
      <vt:lpstr>RNN – primer klasifikacije sekvence</vt:lpstr>
      <vt:lpstr>RNN – primer klasifikacije sekvence</vt:lpstr>
      <vt:lpstr>RNN – primer klasifikacije sekvence</vt:lpstr>
      <vt:lpstr>Primer generisanja teksta - Shakespeare</vt:lpstr>
      <vt:lpstr>Primer generisanja teksta - Shakespeare</vt:lpstr>
      <vt:lpstr>Primer generisanja teksta - Shakespeare</vt:lpstr>
      <vt:lpstr>Primer generisanja teksta – C kod</vt:lpstr>
      <vt:lpstr>Primer vizualizacije ćelija</vt:lpstr>
      <vt:lpstr>Primer vizualizacije ćelija</vt:lpstr>
      <vt:lpstr>Primer vizualizacije ćelija</vt:lpstr>
      <vt:lpstr>Primer vizualizacije ćelija</vt:lpstr>
      <vt:lpstr>Primer vizualizacije ćelija</vt:lpstr>
      <vt:lpstr>Primer vizualizacije ćelija</vt:lpstr>
      <vt:lpstr>Primer vizualizacije ćelija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Jocic</dc:creator>
  <cp:lastModifiedBy>Windows User</cp:lastModifiedBy>
  <cp:revision>299</cp:revision>
  <dcterms:created xsi:type="dcterms:W3CDTF">2015-10-14T18:30:25Z</dcterms:created>
  <dcterms:modified xsi:type="dcterms:W3CDTF">2018-11-26T14:58:34Z</dcterms:modified>
</cp:coreProperties>
</file>